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56" r:id="rId3"/>
    <p:sldId id="257" r:id="rId4"/>
    <p:sldId id="267" r:id="rId5"/>
    <p:sldId id="268" r:id="rId6"/>
    <p:sldId id="269" r:id="rId7"/>
    <p:sldId id="260" r:id="rId8"/>
    <p:sldId id="261" r:id="rId9"/>
    <p:sldId id="271" r:id="rId10"/>
    <p:sldId id="270" r:id="rId11"/>
    <p:sldId id="272"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74" autoAdjust="0"/>
  </p:normalViewPr>
  <p:slideViewPr>
    <p:cSldViewPr>
      <p:cViewPr>
        <p:scale>
          <a:sx n="75" d="100"/>
          <a:sy n="75" d="100"/>
        </p:scale>
        <p:origin x="540" y="84"/>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3/8/2016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3/8/2016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3/8/2016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3/8/2016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3/8/2016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3/8/2016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3/8/2016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3/8/2016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3/8/2016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3/8/2016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3/8/2016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3/8/2016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3/8/2016</a:t>
            </a:fld>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9574"/>
          <a:stretch/>
        </p:blipFill>
        <p:spPr>
          <a:xfrm rot="16200000">
            <a:off x="3379297" y="733917"/>
            <a:ext cx="4710438" cy="3242605"/>
          </a:xfrm>
          <a:prstGeom prst="rect">
            <a:avLst/>
          </a:prstGeom>
          <a:noFill/>
          <a:ln>
            <a:noFill/>
          </a:ln>
        </p:spPr>
      </p:pic>
      <p:sp>
        <p:nvSpPr>
          <p:cNvPr id="2" name="Title 1"/>
          <p:cNvSpPr>
            <a:spLocks noGrp="1"/>
          </p:cNvSpPr>
          <p:nvPr>
            <p:ph type="ctrTitle"/>
          </p:nvPr>
        </p:nvSpPr>
        <p:spPr/>
        <p:txBody>
          <a:bodyPr/>
          <a:lstStyle/>
          <a:p>
            <a:pPr algn="ctr"/>
            <a:r>
              <a:rPr lang="en-US" dirty="0" smtClean="0"/>
              <a:t>Career Field Experience</a:t>
            </a:r>
            <a:endParaRPr lang="en-US" dirty="0"/>
          </a:p>
        </p:txBody>
      </p:sp>
      <p:sp>
        <p:nvSpPr>
          <p:cNvPr id="3" name="Subtitle 2"/>
          <p:cNvSpPr>
            <a:spLocks noGrp="1"/>
          </p:cNvSpPr>
          <p:nvPr>
            <p:ph type="subTitle" idx="1"/>
          </p:nvPr>
        </p:nvSpPr>
        <p:spPr/>
        <p:txBody>
          <a:bodyPr>
            <a:noAutofit/>
          </a:bodyPr>
          <a:lstStyle/>
          <a:p>
            <a:r>
              <a:rPr lang="en-US" sz="1800" dirty="0" smtClean="0">
                <a:latin typeface="Times New Roman" panose="02020603050405020304" pitchFamily="18" charset="0"/>
                <a:cs typeface="Times New Roman" panose="02020603050405020304" pitchFamily="18" charset="0"/>
              </a:rPr>
              <a:t>By. Natalie Anderson</a:t>
            </a:r>
          </a:p>
          <a:p>
            <a:r>
              <a:rPr lang="en-US" sz="1800" dirty="0" smtClean="0">
                <a:latin typeface="Times New Roman" panose="02020603050405020304" pitchFamily="18" charset="0"/>
                <a:cs typeface="Times New Roman" panose="02020603050405020304" pitchFamily="18" charset="0"/>
              </a:rPr>
              <a:t>3</a:t>
            </a:r>
            <a:r>
              <a:rPr lang="en-US" sz="1800" baseline="30000" dirty="0" smtClean="0">
                <a:latin typeface="Times New Roman" panose="02020603050405020304" pitchFamily="18" charset="0"/>
                <a:cs typeface="Times New Roman" panose="02020603050405020304" pitchFamily="18" charset="0"/>
              </a:rPr>
              <a:t>rd</a:t>
            </a:r>
            <a:r>
              <a:rPr lang="en-US" sz="1800" dirty="0" smtClean="0">
                <a:latin typeface="Times New Roman" panose="02020603050405020304" pitchFamily="18" charset="0"/>
                <a:cs typeface="Times New Roman" panose="02020603050405020304" pitchFamily="18" charset="0"/>
              </a:rPr>
              <a:t> Hour</a:t>
            </a:r>
          </a:p>
          <a:p>
            <a:r>
              <a:rPr lang="en-US" sz="1800" dirty="0" smtClean="0">
                <a:latin typeface="Times New Roman" panose="02020603050405020304" pitchFamily="18" charset="0"/>
                <a:cs typeface="Times New Roman" panose="02020603050405020304" pitchFamily="18" charset="0"/>
              </a:rPr>
              <a:t>9</a:t>
            </a:r>
            <a:r>
              <a:rPr lang="en-US" sz="1800" baseline="30000" dirty="0" smtClean="0">
                <a:latin typeface="Times New Roman" panose="02020603050405020304" pitchFamily="18" charset="0"/>
                <a:cs typeface="Times New Roman" panose="02020603050405020304" pitchFamily="18" charset="0"/>
              </a:rPr>
              <a:t>th</a:t>
            </a:r>
            <a:r>
              <a:rPr lang="en-US" sz="1800" dirty="0" smtClean="0">
                <a:latin typeface="Times New Roman" panose="02020603050405020304" pitchFamily="18" charset="0"/>
                <a:cs typeface="Times New Roman" panose="02020603050405020304" pitchFamily="18" charset="0"/>
              </a:rPr>
              <a:t> March, 2016</a:t>
            </a:r>
          </a:p>
          <a:p>
            <a:r>
              <a:rPr lang="en-US" sz="1800" dirty="0" smtClean="0">
                <a:latin typeface="Times New Roman" panose="02020603050405020304" pitchFamily="18" charset="0"/>
                <a:cs typeface="Times New Roman" panose="02020603050405020304" pitchFamily="18" charset="0"/>
              </a:rPr>
              <a:t>Supervisor: Ms. Rabbitt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Next Step</a:t>
            </a:r>
            <a:endParaRPr lang="en-US" sz="8000" dirty="0"/>
          </a:p>
        </p:txBody>
      </p:sp>
      <p:sp>
        <p:nvSpPr>
          <p:cNvPr id="3" name="Content Placeholder 2"/>
          <p:cNvSpPr>
            <a:spLocks noGrp="1"/>
          </p:cNvSpPr>
          <p:nvPr>
            <p:ph idx="1"/>
          </p:nvPr>
        </p:nvSpPr>
        <p:spPr/>
        <p:txBody>
          <a:bodyPr>
            <a:normAutofit/>
          </a:bodyPr>
          <a:lstStyle/>
          <a:p>
            <a:r>
              <a:rPr lang="en-US" sz="3600" dirty="0" smtClean="0"/>
              <a:t>My next step after this CFE is to move on to my next CFE and then graduate from high school to hopefully get through college as quickly as possible and to try and get a job as a high school teacher. Who knows maybe I’ll be working at Lake Shore</a:t>
            </a:r>
            <a:endParaRPr lang="en-US" sz="3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458" t="20684" r="21234"/>
          <a:stretch/>
        </p:blipFill>
        <p:spPr>
          <a:xfrm rot="5400000">
            <a:off x="9534760" y="636352"/>
            <a:ext cx="3124201" cy="1927697"/>
          </a:xfrm>
          <a:prstGeom prst="rect">
            <a:avLst/>
          </a:prstGeom>
        </p:spPr>
      </p:pic>
    </p:spTree>
    <p:extLst>
      <p:ext uri="{BB962C8B-B14F-4D97-AF65-F5344CB8AC3E}">
        <p14:creationId xmlns:p14="http://schemas.microsoft.com/office/powerpoint/2010/main" val="341045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274638"/>
            <a:ext cx="9143998" cy="1249362"/>
          </a:xfrm>
        </p:spPr>
        <p:txBody>
          <a:bodyPr>
            <a:noAutofit/>
          </a:bodyPr>
          <a:lstStyle/>
          <a:p>
            <a:pPr algn="ctr"/>
            <a:r>
              <a:rPr lang="en-US" sz="4000" dirty="0">
                <a:latin typeface="Times New Roman" panose="02020603050405020304" pitchFamily="18" charset="0"/>
                <a:cs typeface="Times New Roman" panose="02020603050405020304" pitchFamily="18" charset="0"/>
              </a:rPr>
              <a:t>A teacher affects eternity; he can never tell where his influence stops. </a:t>
            </a:r>
            <a:r>
              <a:rPr lang="en-US" sz="2400" dirty="0">
                <a:latin typeface="Times New Roman" panose="02020603050405020304" pitchFamily="18" charset="0"/>
                <a:cs typeface="Times New Roman" panose="02020603050405020304" pitchFamily="18" charset="0"/>
              </a:rPr>
              <a:t>~Henry Brooks Adams</a:t>
            </a:r>
            <a:endParaRPr lang="en-US" sz="2400" dirty="0">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idx="1"/>
          </p:nvPr>
        </p:nvSpPr>
        <p:spPr/>
        <p:txBody>
          <a:bodyPr>
            <a:noAutofit/>
          </a:bodyPr>
          <a:lstStyle/>
          <a:p>
            <a:pPr marL="0" indent="0">
              <a:buNone/>
            </a:pPr>
            <a:r>
              <a:rPr lang="en-US" sz="2800" dirty="0" smtClean="0"/>
              <a:t>What Got Me Interested In Teaching</a:t>
            </a:r>
            <a:endParaRPr lang="en-US" sz="2800" dirty="0" smtClean="0"/>
          </a:p>
          <a:p>
            <a:r>
              <a:rPr lang="en-US" sz="2800" dirty="0" smtClean="0"/>
              <a:t>The potential to leave a lasting impression on the world</a:t>
            </a:r>
            <a:endParaRPr lang="en-US" sz="2800" dirty="0" smtClean="0"/>
          </a:p>
          <a:p>
            <a:r>
              <a:rPr lang="en-US" sz="2800" dirty="0" smtClean="0"/>
              <a:t>Teachers I have had</a:t>
            </a:r>
          </a:p>
          <a:p>
            <a:r>
              <a:rPr lang="en-US" sz="2800" dirty="0" smtClean="0"/>
              <a:t>I enjoy grading</a:t>
            </a:r>
          </a:p>
          <a:p>
            <a:r>
              <a:rPr lang="en-US" sz="2800" dirty="0" smtClean="0"/>
              <a:t>The always changing world of teaching interests me, you never know how each class will react to a lesson</a:t>
            </a:r>
          </a:p>
          <a:p>
            <a:r>
              <a:rPr lang="en-US" sz="2800" dirty="0" smtClean="0"/>
              <a:t>I enjoy building relationships with students and trying to help them because in turn they help me</a:t>
            </a:r>
            <a:endParaRPr lang="en-US"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flipV="1">
            <a:off x="-616743" y="616743"/>
            <a:ext cx="2819400" cy="1585913"/>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Responsibilities of Teaching</a:t>
            </a:r>
            <a:endParaRPr lang="en-US" sz="3600" dirty="0"/>
          </a:p>
        </p:txBody>
      </p:sp>
      <p:sp>
        <p:nvSpPr>
          <p:cNvPr id="3" name="Content Placeholder 2"/>
          <p:cNvSpPr>
            <a:spLocks noGrp="1"/>
          </p:cNvSpPr>
          <p:nvPr>
            <p:ph idx="1"/>
          </p:nvPr>
        </p:nvSpPr>
        <p:spPr/>
        <p:txBody>
          <a:bodyPr>
            <a:normAutofit/>
          </a:bodyPr>
          <a:lstStyle/>
          <a:p>
            <a:r>
              <a:rPr lang="en-US" sz="4400" u="sng" dirty="0" smtClean="0"/>
              <a:t>Patience </a:t>
            </a:r>
          </a:p>
          <a:p>
            <a:r>
              <a:rPr lang="en-US" sz="4400" dirty="0" smtClean="0"/>
              <a:t>Grading</a:t>
            </a:r>
          </a:p>
          <a:p>
            <a:r>
              <a:rPr lang="en-US" sz="4400" dirty="0" smtClean="0"/>
              <a:t>Planning</a:t>
            </a:r>
          </a:p>
          <a:p>
            <a:r>
              <a:rPr lang="en-US" sz="4400" dirty="0" smtClean="0"/>
              <a:t>Teaching</a:t>
            </a:r>
          </a:p>
          <a:p>
            <a:r>
              <a:rPr lang="en-US" sz="5400" b="1" dirty="0" smtClean="0"/>
              <a:t>Encourage Students</a:t>
            </a:r>
            <a:endParaRPr lang="en-US" sz="54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784" t="18318" r="29730" b="12012"/>
          <a:stretch/>
        </p:blipFill>
        <p:spPr>
          <a:xfrm rot="5400000">
            <a:off x="4265612" y="1816100"/>
            <a:ext cx="2057400" cy="22098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739" t="20129" r="44927" b="18035"/>
          <a:stretch/>
        </p:blipFill>
        <p:spPr>
          <a:xfrm rot="5400000">
            <a:off x="8213726" y="2552700"/>
            <a:ext cx="2847972" cy="2971800"/>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5211" r="37107"/>
          <a:stretch/>
        </p:blipFill>
        <p:spPr>
          <a:xfrm rot="5400000">
            <a:off x="9961159" y="4711625"/>
            <a:ext cx="1543527" cy="272382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751" r="22236"/>
          <a:stretch/>
        </p:blipFill>
        <p:spPr>
          <a:xfrm rot="5400000">
            <a:off x="10106262" y="145028"/>
            <a:ext cx="2101336" cy="1875810"/>
          </a:xfrm>
          <a:prstGeom prst="rect">
            <a:avLst/>
          </a:prstGeom>
        </p:spPr>
      </p:pic>
      <p:sp>
        <p:nvSpPr>
          <p:cNvPr id="2" name="Title 1"/>
          <p:cNvSpPr>
            <a:spLocks noGrp="1"/>
          </p:cNvSpPr>
          <p:nvPr>
            <p:ph type="title"/>
          </p:nvPr>
        </p:nvSpPr>
        <p:spPr/>
        <p:txBody>
          <a:bodyPr>
            <a:normAutofit/>
          </a:bodyPr>
          <a:lstStyle/>
          <a:p>
            <a:pPr algn="ctr"/>
            <a:r>
              <a:rPr lang="en-US" sz="3600" dirty="0" smtClean="0"/>
              <a:t>How-To Properly do a CFE Tutorial</a:t>
            </a:r>
            <a:endParaRPr lang="en-US" sz="3600" dirty="0"/>
          </a:p>
        </p:txBody>
      </p:sp>
      <p:sp>
        <p:nvSpPr>
          <p:cNvPr id="5" name="Content Placeholder 4"/>
          <p:cNvSpPr>
            <a:spLocks noGrp="1"/>
          </p:cNvSpPr>
          <p:nvPr>
            <p:ph sz="half" idx="1"/>
          </p:nvPr>
        </p:nvSpPr>
        <p:spPr>
          <a:xfrm>
            <a:off x="1522413" y="1906072"/>
            <a:ext cx="9448799" cy="4570928"/>
          </a:xfrm>
        </p:spPr>
        <p:txBody>
          <a:bodyPr>
            <a:noAutofit/>
          </a:bodyPr>
          <a:lstStyle/>
          <a:p>
            <a:r>
              <a:rPr lang="en-US" sz="3200" dirty="0" smtClean="0"/>
              <a:t>Go to CFE</a:t>
            </a:r>
            <a:endParaRPr lang="en-US" sz="3200" dirty="0"/>
          </a:p>
          <a:p>
            <a:r>
              <a:rPr lang="en-US" sz="3200" dirty="0" smtClean="0"/>
              <a:t>Experience the CFE and ask questions when you need to</a:t>
            </a:r>
            <a:endParaRPr lang="en-US" sz="3200" dirty="0"/>
          </a:p>
          <a:p>
            <a:r>
              <a:rPr lang="en-US" sz="3200" dirty="0" smtClean="0"/>
              <a:t>Make sure to check in with Mrs. Candela</a:t>
            </a:r>
          </a:p>
          <a:p>
            <a:r>
              <a:rPr lang="en-US" sz="3200" dirty="0" smtClean="0"/>
              <a:t>Make sure you do a blog post every week and a time sheet every two weeks</a:t>
            </a:r>
          </a:p>
          <a:p>
            <a:r>
              <a:rPr lang="en-US" sz="3200" dirty="0" smtClean="0"/>
              <a:t>Do this for the term and then do the dreaded end of term assignment</a:t>
            </a:r>
            <a:endParaRPr lang="en-US" sz="3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4644" y="631031"/>
            <a:ext cx="2362200" cy="1328738"/>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13369"/>
          <a:stretch/>
        </p:blipFill>
        <p:spPr>
          <a:xfrm rot="16200000">
            <a:off x="-163117" y="2886987"/>
            <a:ext cx="2057401" cy="133588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67170" y="5090231"/>
            <a:ext cx="2262745" cy="127279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374812559"/>
              </p:ext>
            </p:extLst>
          </p:nvPr>
        </p:nvGraphicFramePr>
        <p:xfrm>
          <a:off x="226217" y="139699"/>
          <a:ext cx="1243541" cy="370840"/>
        </p:xfrm>
        <a:graphic>
          <a:graphicData uri="http://schemas.openxmlformats.org/drawingml/2006/table">
            <a:tbl>
              <a:tblPr firstRow="1" bandRow="1">
                <a:tableStyleId>{6E25E649-3F16-4E02-A733-19D2CDBF48F0}</a:tableStyleId>
              </a:tblPr>
              <a:tblGrid>
                <a:gridCol w="1243541"/>
              </a:tblGrid>
              <a:tr h="370840">
                <a:tc>
                  <a:txBody>
                    <a:bodyPr/>
                    <a:lstStyle/>
                    <a:p>
                      <a:r>
                        <a:rPr lang="en-US" dirty="0" smtClean="0"/>
                        <a:t>Step</a:t>
                      </a:r>
                      <a:r>
                        <a:rPr lang="en-US" baseline="0" dirty="0" smtClean="0"/>
                        <a:t> 1</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88337333"/>
              </p:ext>
            </p:extLst>
          </p:nvPr>
        </p:nvGraphicFramePr>
        <p:xfrm>
          <a:off x="340516" y="2526227"/>
          <a:ext cx="1014941" cy="365760"/>
        </p:xfrm>
        <a:graphic>
          <a:graphicData uri="http://schemas.openxmlformats.org/drawingml/2006/table">
            <a:tbl>
              <a:tblPr firstRow="1" bandRow="1">
                <a:tableStyleId>{6E25E649-3F16-4E02-A733-19D2CDBF48F0}</a:tableStyleId>
              </a:tblPr>
              <a:tblGrid>
                <a:gridCol w="1014941"/>
              </a:tblGrid>
              <a:tr h="253012">
                <a:tc>
                  <a:txBody>
                    <a:bodyPr/>
                    <a:lstStyle/>
                    <a:p>
                      <a:r>
                        <a:rPr lang="en-US" dirty="0" smtClean="0"/>
                        <a:t>Step 2</a:t>
                      </a:r>
                      <a:endParaRPr lang="en-US"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66862410"/>
              </p:ext>
            </p:extLst>
          </p:nvPr>
        </p:nvGraphicFramePr>
        <p:xfrm>
          <a:off x="302417" y="4633355"/>
          <a:ext cx="1167341" cy="370840"/>
        </p:xfrm>
        <a:graphic>
          <a:graphicData uri="http://schemas.openxmlformats.org/drawingml/2006/table">
            <a:tbl>
              <a:tblPr firstRow="1" bandRow="1">
                <a:tableStyleId>{6E25E649-3F16-4E02-A733-19D2CDBF48F0}</a:tableStyleId>
              </a:tblPr>
              <a:tblGrid>
                <a:gridCol w="1167341"/>
              </a:tblGrid>
              <a:tr h="370840">
                <a:tc>
                  <a:txBody>
                    <a:bodyPr/>
                    <a:lstStyle/>
                    <a:p>
                      <a:r>
                        <a:rPr lang="en-US" dirty="0" smtClean="0"/>
                        <a:t>Step 3</a:t>
                      </a:r>
                      <a:endParaRPr lang="en-US"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74240323"/>
              </p:ext>
            </p:extLst>
          </p:nvPr>
        </p:nvGraphicFramePr>
        <p:xfrm>
          <a:off x="10687559" y="82632"/>
          <a:ext cx="938741" cy="370840"/>
        </p:xfrm>
        <a:graphic>
          <a:graphicData uri="http://schemas.openxmlformats.org/drawingml/2006/table">
            <a:tbl>
              <a:tblPr firstRow="1" bandRow="1">
                <a:tableStyleId>{6E25E649-3F16-4E02-A733-19D2CDBF48F0}</a:tableStyleId>
              </a:tblPr>
              <a:tblGrid>
                <a:gridCol w="938741"/>
              </a:tblGrid>
              <a:tr h="370840">
                <a:tc>
                  <a:txBody>
                    <a:bodyPr/>
                    <a:lstStyle/>
                    <a:p>
                      <a:r>
                        <a:rPr lang="en-US" dirty="0" smtClean="0"/>
                        <a:t>Step</a:t>
                      </a:r>
                      <a:r>
                        <a:rPr lang="en-US" baseline="0" dirty="0" smtClean="0"/>
                        <a:t> 4</a:t>
                      </a: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68452697"/>
              </p:ext>
            </p:extLst>
          </p:nvPr>
        </p:nvGraphicFramePr>
        <p:xfrm>
          <a:off x="10993025" y="5541208"/>
          <a:ext cx="938741" cy="370840"/>
        </p:xfrm>
        <a:graphic>
          <a:graphicData uri="http://schemas.openxmlformats.org/drawingml/2006/table">
            <a:tbl>
              <a:tblPr firstRow="1" bandRow="1">
                <a:tableStyleId>{6E25E649-3F16-4E02-A733-19D2CDBF48F0}</a:tableStyleId>
              </a:tblPr>
              <a:tblGrid>
                <a:gridCol w="938741"/>
              </a:tblGrid>
              <a:tr h="370840">
                <a:tc>
                  <a:txBody>
                    <a:bodyPr/>
                    <a:lstStyle/>
                    <a:p>
                      <a:r>
                        <a:rPr lang="en-US" dirty="0" smtClean="0"/>
                        <a:t>Step 5</a:t>
                      </a:r>
                      <a:endParaRPr lang="en-US" dirty="0"/>
                    </a:p>
                  </a:txBody>
                  <a:tcPr/>
                </a:tc>
              </a:tr>
            </a:tbl>
          </a:graphicData>
        </a:graphic>
      </p:graphicFrame>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Training, Qualifications and Advancement</a:t>
            </a:r>
            <a:endParaRPr lang="en-US" sz="3600" dirty="0"/>
          </a:p>
        </p:txBody>
      </p:sp>
      <p:sp>
        <p:nvSpPr>
          <p:cNvPr id="6" name="Content Placeholder 5"/>
          <p:cNvSpPr>
            <a:spLocks noGrp="1"/>
          </p:cNvSpPr>
          <p:nvPr>
            <p:ph sz="half" idx="2"/>
          </p:nvPr>
        </p:nvSpPr>
        <p:spPr>
          <a:xfrm>
            <a:off x="1598612" y="1905000"/>
            <a:ext cx="9067801" cy="4267200"/>
          </a:xfrm>
        </p:spPr>
        <p:txBody>
          <a:bodyPr/>
          <a:lstStyle/>
          <a:p>
            <a:r>
              <a:rPr lang="en-US" dirty="0" smtClean="0"/>
              <a:t>I need at least a masters, but I want a doctorate</a:t>
            </a:r>
            <a:endParaRPr lang="en-US" dirty="0" smtClean="0"/>
          </a:p>
          <a:p>
            <a:r>
              <a:rPr lang="en-US" dirty="0" smtClean="0"/>
              <a:t>I plan on going to Macomb Community College then transferring to Central Michigan University</a:t>
            </a:r>
            <a:endParaRPr lang="en-US" dirty="0" smtClean="0"/>
          </a:p>
          <a:p>
            <a:r>
              <a:rPr lang="en-US" dirty="0" smtClean="0"/>
              <a:t>I plan on taking whatever course is available to me for teaching</a:t>
            </a:r>
          </a:p>
          <a:p>
            <a:r>
              <a:rPr lang="en-US" dirty="0" smtClean="0"/>
              <a:t>According to Ms. Rabbitt classes that she thinks will benefit me are</a:t>
            </a:r>
          </a:p>
          <a:p>
            <a:pPr>
              <a:buFont typeface="Arial" panose="020B0604020202020204" pitchFamily="34" charset="0"/>
              <a:buChar char="•"/>
            </a:pPr>
            <a:r>
              <a:rPr lang="en-US" dirty="0" smtClean="0"/>
              <a:t>Adolescent Literature</a:t>
            </a:r>
          </a:p>
          <a:p>
            <a:pPr>
              <a:buFont typeface="Arial" panose="020B0604020202020204" pitchFamily="34" charset="0"/>
              <a:buChar char="•"/>
            </a:pPr>
            <a:r>
              <a:rPr lang="en-US" dirty="0" smtClean="0"/>
              <a:t>Sociology</a:t>
            </a:r>
          </a:p>
          <a:p>
            <a:pPr>
              <a:buFont typeface="Arial" panose="020B0604020202020204" pitchFamily="34" charset="0"/>
              <a:buChar char="•"/>
            </a:pPr>
            <a:r>
              <a:rPr lang="en-US" dirty="0" smtClean="0"/>
              <a:t>Classroom Management      </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457" t="5514" r="21875" b="13415"/>
          <a:stretch/>
        </p:blipFill>
        <p:spPr>
          <a:xfrm rot="5400000">
            <a:off x="9747871" y="4652341"/>
            <a:ext cx="2362200" cy="1591917"/>
          </a:xfrm>
          <a:prstGeom prst="rect">
            <a:avLst/>
          </a:prstGeo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Quote From Employer</a:t>
            </a:r>
            <a:endParaRPr lang="en-US" sz="4800" dirty="0"/>
          </a:p>
        </p:txBody>
      </p:sp>
      <p:sp>
        <p:nvSpPr>
          <p:cNvPr id="6" name="Content Placeholder 5"/>
          <p:cNvSpPr>
            <a:spLocks noGrp="1"/>
          </p:cNvSpPr>
          <p:nvPr>
            <p:ph sz="quarter" idx="4"/>
          </p:nvPr>
        </p:nvSpPr>
        <p:spPr>
          <a:xfrm>
            <a:off x="1827212" y="1676401"/>
            <a:ext cx="8839200" cy="4495800"/>
          </a:xfrm>
        </p:spPr>
        <p:txBody>
          <a:bodyPr>
            <a:normAutofit/>
          </a:bodyPr>
          <a:lstStyle/>
          <a:p>
            <a:r>
              <a:rPr lang="en-US" sz="4000" dirty="0" smtClean="0"/>
              <a:t>Ms. </a:t>
            </a:r>
            <a:r>
              <a:rPr lang="en-US" sz="4000" dirty="0" err="1" smtClean="0"/>
              <a:t>Rabbitts</a:t>
            </a:r>
            <a:r>
              <a:rPr lang="en-US" sz="4000" dirty="0" smtClean="0"/>
              <a:t> advice for teaching is to, “Build relationships with the students and find out what works for you. The best employees are empathetic with everyone and flexible to what is going on.”</a:t>
            </a:r>
            <a:endParaRPr lang="en-US" sz="40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7894" b="31580"/>
          <a:stretch/>
        </p:blipFill>
        <p:spPr>
          <a:xfrm>
            <a:off x="303213" y="4953000"/>
            <a:ext cx="6934200" cy="1752600"/>
          </a:xfrm>
          <a:prstGeom prst="rect">
            <a:avLst/>
          </a:prstGeom>
        </p:spPr>
      </p:pic>
      <p:sp>
        <p:nvSpPr>
          <p:cNvPr id="9" name="TextBox 8"/>
          <p:cNvSpPr txBox="1"/>
          <p:nvPr/>
        </p:nvSpPr>
        <p:spPr>
          <a:xfrm>
            <a:off x="7542212" y="4733175"/>
            <a:ext cx="3352800" cy="2086725"/>
          </a:xfrm>
          <a:prstGeom prst="rect">
            <a:avLst/>
          </a:prstGeom>
          <a:noFill/>
        </p:spPr>
        <p:txBody>
          <a:bodyPr wrap="square" rtlCol="0">
            <a:spAutoFit/>
          </a:bodyPr>
          <a:lstStyle/>
          <a:p>
            <a:pPr>
              <a:lnSpc>
                <a:spcPct val="90000"/>
              </a:lnSpc>
            </a:pPr>
            <a:r>
              <a:rPr lang="en-US" sz="2400" dirty="0" smtClean="0"/>
              <a:t>A: Children are very powerful and empathy is as well…empathy is the main theme of </a:t>
            </a:r>
            <a:r>
              <a:rPr lang="en-US" sz="2400" i="1" dirty="0" smtClean="0"/>
              <a:t>To Kill a Mockingbird </a:t>
            </a:r>
            <a:r>
              <a:rPr lang="en-US" sz="2400" dirty="0" smtClean="0"/>
              <a:t>by Harper Lee.</a:t>
            </a:r>
            <a:endParaRPr lang="en-US" sz="2400" i="1"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Quote From Letter of Recommendation</a:t>
            </a:r>
            <a:endParaRPr lang="en-US" sz="4400" dirty="0"/>
          </a:p>
        </p:txBody>
      </p:sp>
      <p:sp>
        <p:nvSpPr>
          <p:cNvPr id="5" name="TextBox 4"/>
          <p:cNvSpPr txBox="1"/>
          <p:nvPr/>
        </p:nvSpPr>
        <p:spPr>
          <a:xfrm>
            <a:off x="1522414" y="1676400"/>
            <a:ext cx="9601198" cy="142192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smtClean="0"/>
              <a:t>Ms. Rabbitt says that I am, “Not only a hard worker, but a positive and fun person to be around.” which has not only nice, but something I didn’t really know. I know I work hard, I just didn’t see how everyone else saw me.</a:t>
            </a:r>
            <a:endParaRPr lang="en-US"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8940" r="21212"/>
          <a:stretch/>
        </p:blipFill>
        <p:spPr>
          <a:xfrm>
            <a:off x="2665412" y="2820293"/>
            <a:ext cx="6515099" cy="4037707"/>
          </a:xfrm>
          <a:prstGeom prst="rect">
            <a:avLst/>
          </a:prstGeo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Evaluations</a:t>
            </a:r>
            <a:endParaRPr lang="en-US" sz="7200" dirty="0"/>
          </a:p>
        </p:txBody>
      </p:sp>
      <p:sp>
        <p:nvSpPr>
          <p:cNvPr id="3" name="Content Placeholder 2"/>
          <p:cNvSpPr>
            <a:spLocks noGrp="1"/>
          </p:cNvSpPr>
          <p:nvPr>
            <p:ph idx="1"/>
          </p:nvPr>
        </p:nvSpPr>
        <p:spPr>
          <a:xfrm>
            <a:off x="1370012" y="1905000"/>
            <a:ext cx="9144000" cy="4267200"/>
          </a:xfrm>
        </p:spPr>
        <p:txBody>
          <a:bodyPr/>
          <a:lstStyle/>
          <a:p>
            <a:r>
              <a:rPr lang="en-US" dirty="0" smtClean="0"/>
              <a:t>All my evaluation scores were excellent, at least for my first, I don’t know for the second</a:t>
            </a:r>
          </a:p>
          <a:p>
            <a:r>
              <a:rPr lang="en-US" dirty="0" smtClean="0"/>
              <a:t>I still have to work on confidence though</a:t>
            </a:r>
          </a:p>
          <a:p>
            <a:r>
              <a:rPr lang="en-US" dirty="0" smtClean="0"/>
              <a:t>When I asked Ms. Rabbitt about what she thought about the CFE she said that she loved it and how students were not just able to relate to me, but trust me as well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788" y="4038600"/>
            <a:ext cx="2381250" cy="2381250"/>
          </a:xfrm>
          <a:prstGeom prst="rect">
            <a:avLst/>
          </a:prstGeom>
        </p:spPr>
      </p:pic>
      <p:sp>
        <p:nvSpPr>
          <p:cNvPr id="5" name="TextBox 4"/>
          <p:cNvSpPr txBox="1"/>
          <p:nvPr/>
        </p:nvSpPr>
        <p:spPr>
          <a:xfrm>
            <a:off x="7389812" y="4572000"/>
            <a:ext cx="1600200" cy="1089529"/>
          </a:xfrm>
          <a:prstGeom prst="rect">
            <a:avLst/>
          </a:prstGeom>
          <a:noFill/>
        </p:spPr>
        <p:txBody>
          <a:bodyPr wrap="square" rtlCol="0">
            <a:spAutoFit/>
          </a:bodyPr>
          <a:lstStyle/>
          <a:p>
            <a:pPr algn="ctr">
              <a:lnSpc>
                <a:spcPct val="90000"/>
              </a:lnSpc>
            </a:pPr>
            <a:r>
              <a:rPr lang="en-US" sz="2400" dirty="0" smtClean="0"/>
              <a:t>Me trying to be confident</a:t>
            </a:r>
            <a:endParaRPr lang="en-US"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981" r="45283"/>
          <a:stretch/>
        </p:blipFill>
        <p:spPr>
          <a:xfrm rot="5400000">
            <a:off x="9359106" y="4074318"/>
            <a:ext cx="1523998" cy="2309814"/>
          </a:xfrm>
          <a:prstGeom prst="rect">
            <a:avLst/>
          </a:prstGeom>
        </p:spPr>
      </p:pic>
    </p:spTree>
    <p:extLst>
      <p:ext uri="{BB962C8B-B14F-4D97-AF65-F5344CB8AC3E}">
        <p14:creationId xmlns:p14="http://schemas.microsoft.com/office/powerpoint/2010/main" val="267634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dirty="0" smtClean="0"/>
              <a:t>Goal</a:t>
            </a:r>
            <a:endParaRPr lang="en-US" sz="8800" dirty="0"/>
          </a:p>
        </p:txBody>
      </p:sp>
      <p:sp>
        <p:nvSpPr>
          <p:cNvPr id="3" name="Content Placeholder 2"/>
          <p:cNvSpPr>
            <a:spLocks noGrp="1"/>
          </p:cNvSpPr>
          <p:nvPr>
            <p:ph idx="1"/>
          </p:nvPr>
        </p:nvSpPr>
        <p:spPr/>
        <p:txBody>
          <a:bodyPr/>
          <a:lstStyle/>
          <a:p>
            <a:r>
              <a:rPr lang="en-US" dirty="0" smtClean="0"/>
              <a:t>My goal was to build relationships with the students</a:t>
            </a:r>
          </a:p>
          <a:p>
            <a:r>
              <a:rPr lang="en-US" dirty="0" smtClean="0"/>
              <a:t>Goal=accomplished if you ask me</a:t>
            </a:r>
          </a:p>
          <a:p>
            <a:r>
              <a:rPr lang="en-US" dirty="0" smtClean="0"/>
              <a:t>The students were great and some even trusted me enough to look at their essays</a:t>
            </a:r>
          </a:p>
          <a:p>
            <a:r>
              <a:rPr lang="en-US" dirty="0" smtClean="0"/>
              <a:t>I wouldn’t change a thing about my CFE with Ms. Rabbitt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330" t="21227" r="36822"/>
          <a:stretch/>
        </p:blipFill>
        <p:spPr>
          <a:xfrm rot="5400000">
            <a:off x="8818561" y="-11111"/>
            <a:ext cx="2628903" cy="3200400"/>
          </a:xfrm>
          <a:prstGeom prst="rect">
            <a:avLst/>
          </a:prstGeom>
        </p:spPr>
      </p:pic>
    </p:spTree>
    <p:extLst>
      <p:ext uri="{BB962C8B-B14F-4D97-AF65-F5344CB8AC3E}">
        <p14:creationId xmlns:p14="http://schemas.microsoft.com/office/powerpoint/2010/main" val="34301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523</Words>
  <Application>Microsoft Office PowerPoint</Application>
  <PresentationFormat>Custom</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Consolas</vt:lpstr>
      <vt:lpstr>Corbel</vt:lpstr>
      <vt:lpstr>Times New Roman</vt:lpstr>
      <vt:lpstr>Chalkboard 16x9</vt:lpstr>
      <vt:lpstr>Career Field Experience</vt:lpstr>
      <vt:lpstr>A teacher affects eternity; he can never tell where his influence stops. ~Henry Brooks Adams</vt:lpstr>
      <vt:lpstr>The Responsibilities of Teaching</vt:lpstr>
      <vt:lpstr>How-To Properly do a CFE Tutorial</vt:lpstr>
      <vt:lpstr>Training, Qualifications and Advancement</vt:lpstr>
      <vt:lpstr>Quote From Employer</vt:lpstr>
      <vt:lpstr>Quote From Letter of Recommendation</vt:lpstr>
      <vt:lpstr>Evaluations</vt:lpstr>
      <vt:lpstr>Goal</vt:lpstr>
      <vt:lpstr>Next Step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2016-03-08T21:38:01Z</dcterms:created>
  <dcterms:modified xsi:type="dcterms:W3CDTF">2016-03-09T20:22:10Z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